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1" r:id="rId8"/>
    <p:sldId id="270" r:id="rId9"/>
    <p:sldId id="272" r:id="rId10"/>
    <p:sldId id="262" r:id="rId11"/>
    <p:sldId id="263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810" y="2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6_2">
  <dgm:title val=""/>
  <dgm:desc val=""/>
  <dgm:catLst>
    <dgm:cat type="accent6" pri="11200"/>
  </dgm:catLst>
  <dgm:styleLbl name="node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6"/>
    </dgm:fillClrLst>
    <dgm:linClrLst meth="repeat">
      <a:schemeClr val="accent6"/>
    </dgm:linClrLst>
    <dgm:effectClrLst/>
    <dgm:txLinClrLst/>
    <dgm:txFillClrLst/>
    <dgm:txEffectClrLst/>
  </dgm:styleLbl>
  <dgm:styleLbl name="lnNode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/>
    </dgm:fillClrLst>
    <dgm:linClrLst meth="repeat">
      <a:schemeClr val="accent6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/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40000"/>
      </a:schemeClr>
    </dgm:fillClrLst>
    <dgm:linClrLst meth="repeat">
      <a:schemeClr val="accent6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40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8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40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948DF1D-1D25-491E-86B8-7BF082B2DB3F}" type="doc">
      <dgm:prSet loTypeId="urn:microsoft.com/office/officeart/2008/layout/LinedList" loCatId="list" qsTypeId="urn:microsoft.com/office/officeart/2005/8/quickstyle/simple4" qsCatId="simple" csTypeId="urn:microsoft.com/office/officeart/2005/8/colors/accent6_2" csCatId="accent6" phldr="1"/>
      <dgm:spPr/>
      <dgm:t>
        <a:bodyPr/>
        <a:lstStyle/>
        <a:p>
          <a:endParaRPr lang="en-US"/>
        </a:p>
      </dgm:t>
    </dgm:pt>
    <dgm:pt modelId="{9CA03C3F-1CBD-4A08-A739-CC259DF04D49}">
      <dgm:prSet/>
      <dgm:spPr/>
      <dgm:t>
        <a:bodyPr/>
        <a:lstStyle/>
        <a:p>
          <a:r>
            <a:rPr lang="en-US" dirty="0"/>
            <a:t>Reconnaissance </a:t>
          </a:r>
          <a:r>
            <a:rPr lang="en-US" dirty="0" err="1"/>
            <a:t>d’image</a:t>
          </a:r>
          <a:r>
            <a:rPr lang="en-US" dirty="0"/>
            <a:t> (ex. classification de photos de chats et </a:t>
          </a:r>
          <a:r>
            <a:rPr lang="en-US" dirty="0" err="1"/>
            <a:t>chiens</a:t>
          </a:r>
          <a:r>
            <a:rPr lang="en-US" dirty="0"/>
            <a:t>)</a:t>
          </a:r>
        </a:p>
      </dgm:t>
    </dgm:pt>
    <dgm:pt modelId="{88959AB4-34B2-4035-BFAE-68505FE0CE93}" type="parTrans" cxnId="{6138FAD1-50AE-43AC-9535-B211D6E84874}">
      <dgm:prSet/>
      <dgm:spPr/>
      <dgm:t>
        <a:bodyPr/>
        <a:lstStyle/>
        <a:p>
          <a:endParaRPr lang="en-US"/>
        </a:p>
      </dgm:t>
    </dgm:pt>
    <dgm:pt modelId="{88125E80-DB5E-4C49-BD7F-D170CC08FCAC}" type="sibTrans" cxnId="{6138FAD1-50AE-43AC-9535-B211D6E84874}">
      <dgm:prSet/>
      <dgm:spPr/>
      <dgm:t>
        <a:bodyPr/>
        <a:lstStyle/>
        <a:p>
          <a:endParaRPr lang="en-US"/>
        </a:p>
      </dgm:t>
    </dgm:pt>
    <dgm:pt modelId="{DF0A31CA-2295-42D5-B6FB-86499525F630}">
      <dgm:prSet/>
      <dgm:spPr/>
      <dgm:t>
        <a:bodyPr/>
        <a:lstStyle/>
        <a:p>
          <a:r>
            <a:rPr lang="en-US" dirty="0"/>
            <a:t>La machine </a:t>
          </a:r>
          <a:r>
            <a:rPr lang="en-US" dirty="0" err="1"/>
            <a:t>apprend</a:t>
          </a:r>
          <a:r>
            <a:rPr lang="en-US" dirty="0"/>
            <a:t> à </a:t>
          </a:r>
          <a:r>
            <a:rPr lang="en-US" dirty="0" err="1"/>
            <a:t>partir</a:t>
          </a:r>
          <a:r>
            <a:rPr lang="en-US" dirty="0"/>
            <a:t> </a:t>
          </a:r>
          <a:r>
            <a:rPr lang="en-US" dirty="0" err="1"/>
            <a:t>d’images</a:t>
          </a:r>
          <a:r>
            <a:rPr lang="en-US" dirty="0"/>
            <a:t> </a:t>
          </a:r>
          <a:r>
            <a:rPr lang="en-US" dirty="0" err="1"/>
            <a:t>étiquetées</a:t>
          </a:r>
          <a:r>
            <a:rPr lang="en-US" dirty="0"/>
            <a:t> (‘chat’, ‘</a:t>
          </a:r>
          <a:r>
            <a:rPr lang="en-US" dirty="0" err="1"/>
            <a:t>chien</a:t>
          </a:r>
          <a:r>
            <a:rPr lang="en-US" dirty="0"/>
            <a:t>’).</a:t>
          </a:r>
        </a:p>
      </dgm:t>
    </dgm:pt>
    <dgm:pt modelId="{FCDFBD50-D293-4489-8FF9-2773F7F5446C}" type="parTrans" cxnId="{4CDEDB34-D7A1-4B50-B39D-6DFD4DF176DE}">
      <dgm:prSet/>
      <dgm:spPr/>
      <dgm:t>
        <a:bodyPr/>
        <a:lstStyle/>
        <a:p>
          <a:endParaRPr lang="en-US"/>
        </a:p>
      </dgm:t>
    </dgm:pt>
    <dgm:pt modelId="{A1EEEC0D-722A-4710-B8CB-335604084FD7}" type="sibTrans" cxnId="{4CDEDB34-D7A1-4B50-B39D-6DFD4DF176DE}">
      <dgm:prSet/>
      <dgm:spPr/>
      <dgm:t>
        <a:bodyPr/>
        <a:lstStyle/>
        <a:p>
          <a:endParaRPr lang="en-US"/>
        </a:p>
      </dgm:t>
    </dgm:pt>
    <dgm:pt modelId="{DF66BFF6-0688-47A9-8599-F753B35C9CD7}">
      <dgm:prSet/>
      <dgm:spPr/>
      <dgm:t>
        <a:bodyPr/>
        <a:lstStyle/>
        <a:p>
          <a:r>
            <a:rPr lang="en-US" dirty="0" err="1"/>
            <a:t>Lorsqu’on</a:t>
          </a:r>
          <a:r>
            <a:rPr lang="en-US" dirty="0"/>
            <a:t> </a:t>
          </a:r>
          <a:r>
            <a:rPr lang="en-US" dirty="0" err="1"/>
            <a:t>lui</a:t>
          </a:r>
          <a:r>
            <a:rPr lang="en-US" dirty="0"/>
            <a:t> montre </a:t>
          </a:r>
          <a:r>
            <a:rPr lang="en-US" dirty="0" err="1"/>
            <a:t>une</a:t>
          </a:r>
          <a:r>
            <a:rPr lang="en-US" dirty="0"/>
            <a:t> nouvelle image, </a:t>
          </a:r>
          <a:r>
            <a:rPr lang="en-US" dirty="0" err="1"/>
            <a:t>elle</a:t>
          </a:r>
          <a:r>
            <a:rPr lang="en-US" dirty="0"/>
            <a:t> </a:t>
          </a:r>
          <a:r>
            <a:rPr lang="en-US" dirty="0" err="1"/>
            <a:t>prédit</a:t>
          </a:r>
          <a:r>
            <a:rPr lang="en-US" dirty="0"/>
            <a:t> la </a:t>
          </a:r>
          <a:r>
            <a:rPr lang="en-US" dirty="0" err="1"/>
            <a:t>catégorie</a:t>
          </a:r>
          <a:r>
            <a:rPr lang="en-US" dirty="0"/>
            <a:t>.</a:t>
          </a:r>
        </a:p>
      </dgm:t>
    </dgm:pt>
    <dgm:pt modelId="{33705ECD-9F55-4B0E-A574-27E0E0D78EDD}" type="parTrans" cxnId="{2D3D6A6A-8171-4D7C-A296-3FD1D1BE56E4}">
      <dgm:prSet/>
      <dgm:spPr/>
      <dgm:t>
        <a:bodyPr/>
        <a:lstStyle/>
        <a:p>
          <a:endParaRPr lang="en-US"/>
        </a:p>
      </dgm:t>
    </dgm:pt>
    <dgm:pt modelId="{ADB81ED9-721E-4797-8D1A-7CAA532C2D57}" type="sibTrans" cxnId="{2D3D6A6A-8171-4D7C-A296-3FD1D1BE56E4}">
      <dgm:prSet/>
      <dgm:spPr/>
      <dgm:t>
        <a:bodyPr/>
        <a:lstStyle/>
        <a:p>
          <a:endParaRPr lang="en-US"/>
        </a:p>
      </dgm:t>
    </dgm:pt>
    <dgm:pt modelId="{F2AC62FA-8B65-4CC3-BADC-E79B494E82CE}" type="pres">
      <dgm:prSet presAssocID="{5948DF1D-1D25-491E-86B8-7BF082B2DB3F}" presName="vert0" presStyleCnt="0">
        <dgm:presLayoutVars>
          <dgm:dir/>
          <dgm:animOne val="branch"/>
          <dgm:animLvl val="lvl"/>
        </dgm:presLayoutVars>
      </dgm:prSet>
      <dgm:spPr/>
    </dgm:pt>
    <dgm:pt modelId="{283170DF-5C5A-4865-BB6F-2C4D29BFFAD6}" type="pres">
      <dgm:prSet presAssocID="{9CA03C3F-1CBD-4A08-A739-CC259DF04D49}" presName="thickLine" presStyleLbl="alignNode1" presStyleIdx="0" presStyleCnt="3"/>
      <dgm:spPr/>
    </dgm:pt>
    <dgm:pt modelId="{3AD7FB46-67AB-42D9-B828-0ED5FEF75495}" type="pres">
      <dgm:prSet presAssocID="{9CA03C3F-1CBD-4A08-A739-CC259DF04D49}" presName="horz1" presStyleCnt="0"/>
      <dgm:spPr/>
    </dgm:pt>
    <dgm:pt modelId="{DC2DBCD7-F273-415A-BD52-1AC769D687C1}" type="pres">
      <dgm:prSet presAssocID="{9CA03C3F-1CBD-4A08-A739-CC259DF04D49}" presName="tx1" presStyleLbl="revTx" presStyleIdx="0" presStyleCnt="3"/>
      <dgm:spPr/>
    </dgm:pt>
    <dgm:pt modelId="{5EDCF7D3-E3DB-4185-A3CF-C09B029E76A9}" type="pres">
      <dgm:prSet presAssocID="{9CA03C3F-1CBD-4A08-A739-CC259DF04D49}" presName="vert1" presStyleCnt="0"/>
      <dgm:spPr/>
    </dgm:pt>
    <dgm:pt modelId="{60AECEB3-F02E-4521-B982-19C10A477BC6}" type="pres">
      <dgm:prSet presAssocID="{DF0A31CA-2295-42D5-B6FB-86499525F630}" presName="thickLine" presStyleLbl="alignNode1" presStyleIdx="1" presStyleCnt="3"/>
      <dgm:spPr/>
    </dgm:pt>
    <dgm:pt modelId="{9807AB85-67C3-434E-AE55-9231D8313C72}" type="pres">
      <dgm:prSet presAssocID="{DF0A31CA-2295-42D5-B6FB-86499525F630}" presName="horz1" presStyleCnt="0"/>
      <dgm:spPr/>
    </dgm:pt>
    <dgm:pt modelId="{898AB5E4-20CC-43D7-B8BA-ACD0A62F434B}" type="pres">
      <dgm:prSet presAssocID="{DF0A31CA-2295-42D5-B6FB-86499525F630}" presName="tx1" presStyleLbl="revTx" presStyleIdx="1" presStyleCnt="3"/>
      <dgm:spPr/>
    </dgm:pt>
    <dgm:pt modelId="{60FF4365-E527-4171-9598-FE54071F21FC}" type="pres">
      <dgm:prSet presAssocID="{DF0A31CA-2295-42D5-B6FB-86499525F630}" presName="vert1" presStyleCnt="0"/>
      <dgm:spPr/>
    </dgm:pt>
    <dgm:pt modelId="{A631BF5C-DEC3-4885-AF5E-85B79E3F8F82}" type="pres">
      <dgm:prSet presAssocID="{DF66BFF6-0688-47A9-8599-F753B35C9CD7}" presName="thickLine" presStyleLbl="alignNode1" presStyleIdx="2" presStyleCnt="3"/>
      <dgm:spPr/>
    </dgm:pt>
    <dgm:pt modelId="{1D7B0511-EA93-4DA7-9E78-082D1F6C86E0}" type="pres">
      <dgm:prSet presAssocID="{DF66BFF6-0688-47A9-8599-F753B35C9CD7}" presName="horz1" presStyleCnt="0"/>
      <dgm:spPr/>
    </dgm:pt>
    <dgm:pt modelId="{E33F70DE-9F01-4762-AC49-3DA8356FE73B}" type="pres">
      <dgm:prSet presAssocID="{DF66BFF6-0688-47A9-8599-F753B35C9CD7}" presName="tx1" presStyleLbl="revTx" presStyleIdx="2" presStyleCnt="3"/>
      <dgm:spPr/>
    </dgm:pt>
    <dgm:pt modelId="{CDAF2888-44E1-4629-A296-729D507FE7D3}" type="pres">
      <dgm:prSet presAssocID="{DF66BFF6-0688-47A9-8599-F753B35C9CD7}" presName="vert1" presStyleCnt="0"/>
      <dgm:spPr/>
    </dgm:pt>
  </dgm:ptLst>
  <dgm:cxnLst>
    <dgm:cxn modelId="{4CDEDB34-D7A1-4B50-B39D-6DFD4DF176DE}" srcId="{5948DF1D-1D25-491E-86B8-7BF082B2DB3F}" destId="{DF0A31CA-2295-42D5-B6FB-86499525F630}" srcOrd="1" destOrd="0" parTransId="{FCDFBD50-D293-4489-8FF9-2773F7F5446C}" sibTransId="{A1EEEC0D-722A-4710-B8CB-335604084FD7}"/>
    <dgm:cxn modelId="{2D3D6A6A-8171-4D7C-A296-3FD1D1BE56E4}" srcId="{5948DF1D-1D25-491E-86B8-7BF082B2DB3F}" destId="{DF66BFF6-0688-47A9-8599-F753B35C9CD7}" srcOrd="2" destOrd="0" parTransId="{33705ECD-9F55-4B0E-A574-27E0E0D78EDD}" sibTransId="{ADB81ED9-721E-4797-8D1A-7CAA532C2D57}"/>
    <dgm:cxn modelId="{285CBE54-773E-40C6-B6C2-CE28C53A2573}" type="presOf" srcId="{5948DF1D-1D25-491E-86B8-7BF082B2DB3F}" destId="{F2AC62FA-8B65-4CC3-BADC-E79B494E82CE}" srcOrd="0" destOrd="0" presId="urn:microsoft.com/office/officeart/2008/layout/LinedList"/>
    <dgm:cxn modelId="{09D750AB-CB0F-417F-9335-1239E5F622DC}" type="presOf" srcId="{DF0A31CA-2295-42D5-B6FB-86499525F630}" destId="{898AB5E4-20CC-43D7-B8BA-ACD0A62F434B}" srcOrd="0" destOrd="0" presId="urn:microsoft.com/office/officeart/2008/layout/LinedList"/>
    <dgm:cxn modelId="{FEE0F5CE-B860-4D16-9181-594A52A2D0BD}" type="presOf" srcId="{9CA03C3F-1CBD-4A08-A739-CC259DF04D49}" destId="{DC2DBCD7-F273-415A-BD52-1AC769D687C1}" srcOrd="0" destOrd="0" presId="urn:microsoft.com/office/officeart/2008/layout/LinedList"/>
    <dgm:cxn modelId="{6138FAD1-50AE-43AC-9535-B211D6E84874}" srcId="{5948DF1D-1D25-491E-86B8-7BF082B2DB3F}" destId="{9CA03C3F-1CBD-4A08-A739-CC259DF04D49}" srcOrd="0" destOrd="0" parTransId="{88959AB4-34B2-4035-BFAE-68505FE0CE93}" sibTransId="{88125E80-DB5E-4C49-BD7F-D170CC08FCAC}"/>
    <dgm:cxn modelId="{3FBAE2D6-14DD-4DD3-96EE-E91877D0F103}" type="presOf" srcId="{DF66BFF6-0688-47A9-8599-F753B35C9CD7}" destId="{E33F70DE-9F01-4762-AC49-3DA8356FE73B}" srcOrd="0" destOrd="0" presId="urn:microsoft.com/office/officeart/2008/layout/LinedList"/>
    <dgm:cxn modelId="{60E7C830-059C-4B2A-A2FF-A82E8AB93F2A}" type="presParOf" srcId="{F2AC62FA-8B65-4CC3-BADC-E79B494E82CE}" destId="{283170DF-5C5A-4865-BB6F-2C4D29BFFAD6}" srcOrd="0" destOrd="0" presId="urn:microsoft.com/office/officeart/2008/layout/LinedList"/>
    <dgm:cxn modelId="{B2E17069-1E8A-4FFF-951F-923B30BA7D4C}" type="presParOf" srcId="{F2AC62FA-8B65-4CC3-BADC-E79B494E82CE}" destId="{3AD7FB46-67AB-42D9-B828-0ED5FEF75495}" srcOrd="1" destOrd="0" presId="urn:microsoft.com/office/officeart/2008/layout/LinedList"/>
    <dgm:cxn modelId="{70B3864B-0276-4B5F-9A2F-8AFE9084B28E}" type="presParOf" srcId="{3AD7FB46-67AB-42D9-B828-0ED5FEF75495}" destId="{DC2DBCD7-F273-415A-BD52-1AC769D687C1}" srcOrd="0" destOrd="0" presId="urn:microsoft.com/office/officeart/2008/layout/LinedList"/>
    <dgm:cxn modelId="{ED2A1693-B157-475D-A456-13DE8083A60E}" type="presParOf" srcId="{3AD7FB46-67AB-42D9-B828-0ED5FEF75495}" destId="{5EDCF7D3-E3DB-4185-A3CF-C09B029E76A9}" srcOrd="1" destOrd="0" presId="urn:microsoft.com/office/officeart/2008/layout/LinedList"/>
    <dgm:cxn modelId="{13C7F2D8-3EC2-40FD-9488-8215678DE558}" type="presParOf" srcId="{F2AC62FA-8B65-4CC3-BADC-E79B494E82CE}" destId="{60AECEB3-F02E-4521-B982-19C10A477BC6}" srcOrd="2" destOrd="0" presId="urn:microsoft.com/office/officeart/2008/layout/LinedList"/>
    <dgm:cxn modelId="{5920DF0E-5BBB-495C-9C38-FE766D46ADDB}" type="presParOf" srcId="{F2AC62FA-8B65-4CC3-BADC-E79B494E82CE}" destId="{9807AB85-67C3-434E-AE55-9231D8313C72}" srcOrd="3" destOrd="0" presId="urn:microsoft.com/office/officeart/2008/layout/LinedList"/>
    <dgm:cxn modelId="{79B0642C-5196-4373-BE3D-F3DE6E4CB38A}" type="presParOf" srcId="{9807AB85-67C3-434E-AE55-9231D8313C72}" destId="{898AB5E4-20CC-43D7-B8BA-ACD0A62F434B}" srcOrd="0" destOrd="0" presId="urn:microsoft.com/office/officeart/2008/layout/LinedList"/>
    <dgm:cxn modelId="{F53400D5-6198-4A1F-AAC8-A5EDC8BB6B99}" type="presParOf" srcId="{9807AB85-67C3-434E-AE55-9231D8313C72}" destId="{60FF4365-E527-4171-9598-FE54071F21FC}" srcOrd="1" destOrd="0" presId="urn:microsoft.com/office/officeart/2008/layout/LinedList"/>
    <dgm:cxn modelId="{1FC22253-B7FE-4D5B-8575-C1365FB42E0F}" type="presParOf" srcId="{F2AC62FA-8B65-4CC3-BADC-E79B494E82CE}" destId="{A631BF5C-DEC3-4885-AF5E-85B79E3F8F82}" srcOrd="4" destOrd="0" presId="urn:microsoft.com/office/officeart/2008/layout/LinedList"/>
    <dgm:cxn modelId="{4659FDAC-E157-4FC0-8CF5-0D7DF6B94579}" type="presParOf" srcId="{F2AC62FA-8B65-4CC3-BADC-E79B494E82CE}" destId="{1D7B0511-EA93-4DA7-9E78-082D1F6C86E0}" srcOrd="5" destOrd="0" presId="urn:microsoft.com/office/officeart/2008/layout/LinedList"/>
    <dgm:cxn modelId="{5B646F61-6289-4013-8006-42A302B463A5}" type="presParOf" srcId="{1D7B0511-EA93-4DA7-9E78-082D1F6C86E0}" destId="{E33F70DE-9F01-4762-AC49-3DA8356FE73B}" srcOrd="0" destOrd="0" presId="urn:microsoft.com/office/officeart/2008/layout/LinedList"/>
    <dgm:cxn modelId="{6CAC56F0-4792-4075-9D90-A1683684B4C4}" type="presParOf" srcId="{1D7B0511-EA93-4DA7-9E78-082D1F6C86E0}" destId="{CDAF2888-44E1-4629-A296-729D507FE7D3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83170DF-5C5A-4865-BB6F-2C4D29BFFAD6}">
      <dsp:nvSpPr>
        <dsp:cNvPr id="0" name=""/>
        <dsp:cNvSpPr/>
      </dsp:nvSpPr>
      <dsp:spPr>
        <a:xfrm>
          <a:off x="0" y="1827"/>
          <a:ext cx="2866642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C2DBCD7-F273-415A-BD52-1AC769D687C1}">
      <dsp:nvSpPr>
        <dsp:cNvPr id="0" name=""/>
        <dsp:cNvSpPr/>
      </dsp:nvSpPr>
      <dsp:spPr>
        <a:xfrm>
          <a:off x="0" y="1827"/>
          <a:ext cx="2866642" cy="1246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Reconnaissance </a:t>
          </a:r>
          <a:r>
            <a:rPr lang="en-US" sz="2000" kern="1200" dirty="0" err="1"/>
            <a:t>d’image</a:t>
          </a:r>
          <a:r>
            <a:rPr lang="en-US" sz="2000" kern="1200" dirty="0"/>
            <a:t> (ex. classification de photos de chats et </a:t>
          </a:r>
          <a:r>
            <a:rPr lang="en-US" sz="2000" kern="1200" dirty="0" err="1"/>
            <a:t>chiens</a:t>
          </a:r>
          <a:r>
            <a:rPr lang="en-US" sz="2000" kern="1200" dirty="0"/>
            <a:t>)</a:t>
          </a:r>
        </a:p>
      </dsp:txBody>
      <dsp:txXfrm>
        <a:off x="0" y="1827"/>
        <a:ext cx="2866642" cy="1246368"/>
      </dsp:txXfrm>
    </dsp:sp>
    <dsp:sp modelId="{60AECEB3-F02E-4521-B982-19C10A477BC6}">
      <dsp:nvSpPr>
        <dsp:cNvPr id="0" name=""/>
        <dsp:cNvSpPr/>
      </dsp:nvSpPr>
      <dsp:spPr>
        <a:xfrm>
          <a:off x="0" y="1248196"/>
          <a:ext cx="2866642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898AB5E4-20CC-43D7-B8BA-ACD0A62F434B}">
      <dsp:nvSpPr>
        <dsp:cNvPr id="0" name=""/>
        <dsp:cNvSpPr/>
      </dsp:nvSpPr>
      <dsp:spPr>
        <a:xfrm>
          <a:off x="0" y="1248196"/>
          <a:ext cx="2866642" cy="1246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La machine </a:t>
          </a:r>
          <a:r>
            <a:rPr lang="en-US" sz="2000" kern="1200" dirty="0" err="1"/>
            <a:t>apprend</a:t>
          </a:r>
          <a:r>
            <a:rPr lang="en-US" sz="2000" kern="1200" dirty="0"/>
            <a:t> à </a:t>
          </a:r>
          <a:r>
            <a:rPr lang="en-US" sz="2000" kern="1200" dirty="0" err="1"/>
            <a:t>partir</a:t>
          </a:r>
          <a:r>
            <a:rPr lang="en-US" sz="2000" kern="1200" dirty="0"/>
            <a:t> </a:t>
          </a:r>
          <a:r>
            <a:rPr lang="en-US" sz="2000" kern="1200" dirty="0" err="1"/>
            <a:t>d’images</a:t>
          </a:r>
          <a:r>
            <a:rPr lang="en-US" sz="2000" kern="1200" dirty="0"/>
            <a:t> </a:t>
          </a:r>
          <a:r>
            <a:rPr lang="en-US" sz="2000" kern="1200" dirty="0" err="1"/>
            <a:t>étiquetées</a:t>
          </a:r>
          <a:r>
            <a:rPr lang="en-US" sz="2000" kern="1200" dirty="0"/>
            <a:t> (‘chat’, ‘</a:t>
          </a:r>
          <a:r>
            <a:rPr lang="en-US" sz="2000" kern="1200" dirty="0" err="1"/>
            <a:t>chien</a:t>
          </a:r>
          <a:r>
            <a:rPr lang="en-US" sz="2000" kern="1200" dirty="0"/>
            <a:t>’).</a:t>
          </a:r>
        </a:p>
      </dsp:txBody>
      <dsp:txXfrm>
        <a:off x="0" y="1248196"/>
        <a:ext cx="2866642" cy="1246368"/>
      </dsp:txXfrm>
    </dsp:sp>
    <dsp:sp modelId="{A631BF5C-DEC3-4885-AF5E-85B79E3F8F82}">
      <dsp:nvSpPr>
        <dsp:cNvPr id="0" name=""/>
        <dsp:cNvSpPr/>
      </dsp:nvSpPr>
      <dsp:spPr>
        <a:xfrm>
          <a:off x="0" y="2494565"/>
          <a:ext cx="2866642" cy="0"/>
        </a:xfrm>
        <a:prstGeom prst="line">
          <a:avLst/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 w="9525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33F70DE-9F01-4762-AC49-3DA8356FE73B}">
      <dsp:nvSpPr>
        <dsp:cNvPr id="0" name=""/>
        <dsp:cNvSpPr/>
      </dsp:nvSpPr>
      <dsp:spPr>
        <a:xfrm>
          <a:off x="0" y="2494565"/>
          <a:ext cx="2866642" cy="12463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 err="1"/>
            <a:t>Lorsqu’on</a:t>
          </a:r>
          <a:r>
            <a:rPr lang="en-US" sz="2000" kern="1200" dirty="0"/>
            <a:t> </a:t>
          </a:r>
          <a:r>
            <a:rPr lang="en-US" sz="2000" kern="1200" dirty="0" err="1"/>
            <a:t>lui</a:t>
          </a:r>
          <a:r>
            <a:rPr lang="en-US" sz="2000" kern="1200" dirty="0"/>
            <a:t> montre </a:t>
          </a:r>
          <a:r>
            <a:rPr lang="en-US" sz="2000" kern="1200" dirty="0" err="1"/>
            <a:t>une</a:t>
          </a:r>
          <a:r>
            <a:rPr lang="en-US" sz="2000" kern="1200" dirty="0"/>
            <a:t> nouvelle image, </a:t>
          </a:r>
          <a:r>
            <a:rPr lang="en-US" sz="2000" kern="1200" dirty="0" err="1"/>
            <a:t>elle</a:t>
          </a:r>
          <a:r>
            <a:rPr lang="en-US" sz="2000" kern="1200" dirty="0"/>
            <a:t> </a:t>
          </a:r>
          <a:r>
            <a:rPr lang="en-US" sz="2000" kern="1200" dirty="0" err="1"/>
            <a:t>prédit</a:t>
          </a:r>
          <a:r>
            <a:rPr lang="en-US" sz="2000" kern="1200" dirty="0"/>
            <a:t> la </a:t>
          </a:r>
          <a:r>
            <a:rPr lang="en-US" sz="2000" kern="1200" dirty="0" err="1"/>
            <a:t>catégorie</a:t>
          </a:r>
          <a:r>
            <a:rPr lang="en-US" sz="2000" kern="1200" dirty="0"/>
            <a:t>.</a:t>
          </a:r>
        </a:p>
      </dsp:txBody>
      <dsp:txXfrm>
        <a:off x="0" y="2494565"/>
        <a:ext cx="2866642" cy="124636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3/19/2025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" name="Rectangle 29">
            <a:extLst>
              <a:ext uri="{FF2B5EF4-FFF2-40B4-BE49-F238E27FC236}">
                <a16:creationId xmlns:a16="http://schemas.microsoft.com/office/drawing/2014/main" id="{ECC07320-C2CA-4E29-8481-9D9E143C77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Espace réservé du contenu 6">
            <a:extLst>
              <a:ext uri="{FF2B5EF4-FFF2-40B4-BE49-F238E27FC236}">
                <a16:creationId xmlns:a16="http://schemas.microsoft.com/office/drawing/2014/main" id="{C6399D39-92C8-2E8C-4AD4-B0B66173475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5342" r="2" b="96"/>
          <a:stretch/>
        </p:blipFill>
        <p:spPr>
          <a:xfrm>
            <a:off x="1891768" y="10"/>
            <a:ext cx="7252232" cy="6857990"/>
          </a:xfrm>
          <a:prstGeom prst="rect">
            <a:avLst/>
          </a:prstGeom>
        </p:spPr>
      </p:pic>
      <p:sp>
        <p:nvSpPr>
          <p:cNvPr id="32" name="Rectangle 31">
            <a:extLst>
              <a:ext uri="{FF2B5EF4-FFF2-40B4-BE49-F238E27FC236}">
                <a16:creationId xmlns:a16="http://schemas.microsoft.com/office/drawing/2014/main" id="{178FB36B-5BFE-42CA-BC60-1115E0D95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300233" cy="6858000"/>
          </a:xfrm>
          <a:prstGeom prst="rect">
            <a:avLst/>
          </a:prstGeom>
          <a:gradFill>
            <a:gsLst>
              <a:gs pos="48000">
                <a:schemeClr val="tx1"/>
              </a:gs>
              <a:gs pos="35000">
                <a:schemeClr val="tx1">
                  <a:alpha val="77000"/>
                </a:schemeClr>
              </a:gs>
              <a:gs pos="19000">
                <a:schemeClr val="tx1">
                  <a:alpha val="38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171" y="743447"/>
            <a:ext cx="2980038" cy="3692028"/>
          </a:xfrm>
          <a:noFill/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4200">
                <a:solidFill>
                  <a:schemeClr val="bg1"/>
                </a:solidFill>
              </a:rPr>
              <a:t>Introduction à l'Intelligence Artificielle</a:t>
            </a:r>
          </a:p>
        </p:txBody>
      </p:sp>
      <p:sp>
        <p:nvSpPr>
          <p:cNvPr id="3" name="Subtitle 2"/>
          <p:cNvSpPr>
            <a:spLocks noGrp="1"/>
          </p:cNvSpPr>
          <p:nvPr>
            <p:ph sz="half" idx="1"/>
          </p:nvPr>
        </p:nvSpPr>
        <p:spPr>
          <a:xfrm>
            <a:off x="714171" y="4629234"/>
            <a:ext cx="2980040" cy="1485319"/>
          </a:xfrm>
          <a:noFill/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lnSpc>
                <a:spcPct val="90000"/>
              </a:lnSpc>
              <a:spcBef>
                <a:spcPts val="1000"/>
              </a:spcBef>
              <a:buNone/>
            </a:pPr>
            <a:r>
              <a:rPr lang="en-US" sz="2400">
                <a:solidFill>
                  <a:schemeClr val="bg1"/>
                </a:solidFill>
              </a:rPr>
              <a:t>Qu'est-ce que l'IA, Machine Learning, Deep Learning et IA Générative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 descr="Une image contenant capture d’écran, léger&#10;&#10;Le contenu généré par l’IA peut être incorrect.">
            <a:extLst>
              <a:ext uri="{FF2B5EF4-FFF2-40B4-BE49-F238E27FC236}">
                <a16:creationId xmlns:a16="http://schemas.microsoft.com/office/drawing/2014/main" id="{700F8BAC-9AE4-972E-76C5-3AF588730CA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5436" r="3" b="3"/>
          <a:stretch/>
        </p:blipFill>
        <p:spPr>
          <a:xfrm>
            <a:off x="20" y="10"/>
            <a:ext cx="72522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365125"/>
            <a:ext cx="2866642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b="1"/>
              <a:t>Machine Learning et Deep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75514" y="2265038"/>
            <a:ext cx="3363686" cy="4353476"/>
          </a:xfr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Machine Learning </a:t>
            </a:r>
            <a:r>
              <a:rPr lang="en-US" sz="2000" dirty="0"/>
              <a:t>: </a:t>
            </a:r>
            <a:r>
              <a:rPr lang="en-US" sz="2000" dirty="0" err="1"/>
              <a:t>apprentissage</a:t>
            </a:r>
            <a:r>
              <a:rPr lang="en-US" sz="2000" dirty="0"/>
              <a:t> </a:t>
            </a:r>
            <a:r>
              <a:rPr lang="en-US" sz="2000" dirty="0" err="1"/>
              <a:t>automatique</a:t>
            </a:r>
            <a:r>
              <a:rPr lang="en-US" sz="2000" dirty="0"/>
              <a:t> </a:t>
            </a:r>
            <a:r>
              <a:rPr lang="en-US" sz="2000" dirty="0" err="1"/>
              <a:t>basé</a:t>
            </a:r>
            <a:r>
              <a:rPr lang="en-US" sz="2000" dirty="0"/>
              <a:t> sur des données.</a:t>
            </a: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/>
              <a:t>Deep Learning </a:t>
            </a:r>
            <a:r>
              <a:rPr lang="en-US" sz="2000" dirty="0"/>
              <a:t>: </a:t>
            </a:r>
            <a:r>
              <a:rPr lang="en-US" sz="2000" dirty="0" err="1"/>
              <a:t>basé</a:t>
            </a:r>
            <a:r>
              <a:rPr lang="en-US" sz="2000" dirty="0"/>
              <a:t> sur des réseaux de </a:t>
            </a:r>
            <a:r>
              <a:rPr lang="en-US" sz="2000" dirty="0" err="1"/>
              <a:t>neurones</a:t>
            </a:r>
            <a:r>
              <a:rPr lang="en-US" sz="2000" dirty="0"/>
              <a:t> </a:t>
            </a:r>
            <a:r>
              <a:rPr lang="en-US" sz="2000" dirty="0" err="1"/>
              <a:t>artificiels</a:t>
            </a:r>
            <a:r>
              <a:rPr lang="en-US" sz="2000" dirty="0"/>
              <a:t> </a:t>
            </a:r>
            <a:r>
              <a:rPr lang="en-US" sz="2000" dirty="0" err="1"/>
              <a:t>profonds</a:t>
            </a:r>
            <a:r>
              <a:rPr lang="en-US" sz="2000" dirty="0"/>
              <a:t>.</a:t>
            </a:r>
          </a:p>
          <a:p>
            <a:pPr marL="0" indent="0" defTabSz="914400">
              <a:lnSpc>
                <a:spcPct val="90000"/>
              </a:lnSpc>
              <a:buNone/>
            </a:pPr>
            <a:endParaRPr lang="en-US" sz="2000" dirty="0"/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2000" dirty="0" err="1"/>
              <a:t>Exemples</a:t>
            </a:r>
            <a:r>
              <a:rPr lang="en-US" sz="2000" dirty="0"/>
              <a:t> (DL) :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Analyses de scanner (CNN)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Traitement</a:t>
            </a:r>
            <a:r>
              <a:rPr lang="en-US" sz="2000" dirty="0"/>
              <a:t> du </a:t>
            </a:r>
            <a:r>
              <a:rPr lang="en-US" sz="2000" dirty="0" err="1"/>
              <a:t>langage</a:t>
            </a:r>
            <a:r>
              <a:rPr lang="en-US" sz="2000" dirty="0"/>
              <a:t> naturel (NLP)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Création</a:t>
            </a:r>
            <a:r>
              <a:rPr lang="en-US" sz="2000" dirty="0"/>
              <a:t> de </a:t>
            </a:r>
            <a:r>
              <a:rPr lang="en-US" sz="2000" dirty="0" err="1"/>
              <a:t>contenus</a:t>
            </a:r>
            <a:r>
              <a:rPr lang="en-US" sz="2000" dirty="0"/>
              <a:t> avec IA (GAN)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 descr="Une image contenant texte, art, capture d’écran, graphisme&#10;&#10;Le contenu généré par l’IA peut être incorrect.">
            <a:extLst>
              <a:ext uri="{FF2B5EF4-FFF2-40B4-BE49-F238E27FC236}">
                <a16:creationId xmlns:a16="http://schemas.microsoft.com/office/drawing/2014/main" id="{7B7EA8F8-F9D3-C89B-6ED0-9F7E60DD452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2" b="5438"/>
          <a:stretch/>
        </p:blipFill>
        <p:spPr>
          <a:xfrm>
            <a:off x="1891767" y="10"/>
            <a:ext cx="7252231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2866641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b="1"/>
              <a:t>IA Générative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8086" y="1959429"/>
            <a:ext cx="3407228" cy="4217534"/>
          </a:xfrm>
        </p:spPr>
        <p:txBody>
          <a:bodyPr vert="horz" lIns="91440" tIns="45720" rIns="91440" bIns="45720" rtlCol="0">
            <a:noAutofit/>
          </a:bodyPr>
          <a:lstStyle/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Capable</a:t>
            </a:r>
            <a:r>
              <a:rPr lang="en-US" sz="2000" b="1" dirty="0"/>
              <a:t> de </a:t>
            </a:r>
            <a:r>
              <a:rPr lang="en-US" sz="2000" b="1" dirty="0" err="1"/>
              <a:t>créer</a:t>
            </a:r>
            <a:r>
              <a:rPr lang="en-US" sz="2000" b="1" dirty="0"/>
              <a:t> du </a:t>
            </a:r>
            <a:r>
              <a:rPr lang="en-US" sz="2000" b="1" dirty="0" err="1"/>
              <a:t>texte</a:t>
            </a:r>
            <a:r>
              <a:rPr lang="en-US" sz="2000" b="1" dirty="0"/>
              <a:t>, des images, de la musique</a:t>
            </a:r>
            <a:r>
              <a:rPr lang="en-US" sz="2000" dirty="0"/>
              <a:t>.</a:t>
            </a:r>
          </a:p>
          <a:p>
            <a:pPr marL="0" indent="0" defTabSz="914400">
              <a:lnSpc>
                <a:spcPct val="90000"/>
              </a:lnSpc>
              <a:buNone/>
            </a:pPr>
            <a:endParaRPr lang="en-US" sz="2000" dirty="0"/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2000" dirty="0" err="1"/>
              <a:t>Exemples</a:t>
            </a:r>
            <a:r>
              <a:rPr lang="en-US" sz="2000" dirty="0"/>
              <a:t> :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ChatGPT, Bard (</a:t>
            </a:r>
            <a:r>
              <a:rPr lang="en-US" sz="2000" dirty="0" err="1"/>
              <a:t>traitement</a:t>
            </a:r>
            <a:r>
              <a:rPr lang="en-US" sz="2000" dirty="0"/>
              <a:t> du </a:t>
            </a:r>
            <a:r>
              <a:rPr lang="en-US" sz="2000" dirty="0" err="1"/>
              <a:t>langage</a:t>
            </a:r>
            <a:r>
              <a:rPr lang="en-US" sz="2000" dirty="0"/>
              <a:t>)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GANs (</a:t>
            </a:r>
            <a:r>
              <a:rPr lang="en-US" sz="2000" dirty="0" err="1"/>
              <a:t>création</a:t>
            </a:r>
            <a:r>
              <a:rPr lang="en-US" sz="2000" dirty="0"/>
              <a:t> </a:t>
            </a:r>
            <a:r>
              <a:rPr lang="en-US" sz="2000" dirty="0" err="1"/>
              <a:t>d’images</a:t>
            </a:r>
            <a:r>
              <a:rPr lang="en-US" sz="2000" dirty="0"/>
              <a:t> </a:t>
            </a:r>
            <a:r>
              <a:rPr lang="en-US" sz="2000" dirty="0" err="1"/>
              <a:t>réalistes</a:t>
            </a:r>
            <a:r>
              <a:rPr lang="en-US" sz="2000" dirty="0"/>
              <a:t>)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Applications : </a:t>
            </a:r>
            <a:r>
              <a:rPr lang="en-US" sz="2000" dirty="0" err="1"/>
              <a:t>rédaction</a:t>
            </a:r>
            <a:r>
              <a:rPr lang="en-US" sz="2000" dirty="0"/>
              <a:t> </a:t>
            </a:r>
            <a:r>
              <a:rPr lang="en-US" sz="2000" dirty="0" err="1"/>
              <a:t>automatique</a:t>
            </a:r>
            <a:r>
              <a:rPr lang="en-US" sz="2000" dirty="0"/>
              <a:t>, art numérique, assistants </a:t>
            </a:r>
            <a:r>
              <a:rPr lang="en-US" sz="2000" dirty="0" err="1"/>
              <a:t>créatifs</a:t>
            </a:r>
            <a:endParaRPr lang="en-US" sz="20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 descr="Une image contenant art, léger, circuit&#10;&#10;Le contenu généré par l’IA peut être incorrect.">
            <a:extLst>
              <a:ext uri="{FF2B5EF4-FFF2-40B4-BE49-F238E27FC236}">
                <a16:creationId xmlns:a16="http://schemas.microsoft.com/office/drawing/2014/main" id="{4510E152-0E59-7AB3-719E-211C91631BC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3" b="5438"/>
          <a:stretch/>
        </p:blipFill>
        <p:spPr>
          <a:xfrm>
            <a:off x="20" y="10"/>
            <a:ext cx="7252212" cy="6857990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365125"/>
            <a:ext cx="2866642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500" dirty="0" err="1"/>
              <a:t>Qu’est-ce</a:t>
            </a:r>
            <a:r>
              <a:rPr lang="en-US" sz="3500" dirty="0"/>
              <a:t> que </a:t>
            </a:r>
            <a:r>
              <a:rPr lang="en-US" sz="3500" dirty="0" err="1"/>
              <a:t>l’IA</a:t>
            </a:r>
            <a:r>
              <a:rPr lang="en-US" sz="3500" dirty="0"/>
              <a:t> 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8314" y="1872343"/>
            <a:ext cx="3929743" cy="4620532"/>
          </a:xfrm>
        </p:spPr>
        <p:txBody>
          <a:bodyPr vert="horz" lIns="91440" tIns="45720" rIns="91440" bIns="45720" rtlCol="0">
            <a:normAutofit/>
          </a:bodyPr>
          <a:lstStyle/>
          <a:p>
            <a:pPr marL="347472" indent="-228600" algn="l" rtl="0" eaLnBrk="1" latinLnBrk="0" hangingPunct="1">
              <a:lnSpc>
                <a:spcPct val="90000"/>
              </a:lnSpc>
              <a:spcBef>
                <a:spcPts val="408"/>
              </a:spcBef>
              <a:buFont typeface="Arial" panose="020B0604020202020204" pitchFamily="34" charset="0"/>
              <a:buChar char="•"/>
            </a:pPr>
            <a:r>
              <a:rPr lang="fr-FR" sz="17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L'intelligence artificielle </a:t>
            </a:r>
            <a:r>
              <a:rPr lang="fr-FR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offre aux machines la capacité de reproduire des fonctions humaines telles que le raisonnement et l'apprentissage.</a:t>
            </a:r>
          </a:p>
          <a:p>
            <a:pPr marL="118872" indent="0" algn="l" rtl="0" eaLnBrk="1" latinLnBrk="0" hangingPunct="1">
              <a:lnSpc>
                <a:spcPct val="90000"/>
              </a:lnSpc>
              <a:spcBef>
                <a:spcPts val="408"/>
              </a:spcBef>
              <a:buNone/>
            </a:pPr>
            <a:endParaRPr lang="fr-FR" sz="17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347472" indent="-228600" algn="l" rtl="0" eaLnBrk="1" latinLnBrk="0" hangingPunct="1">
              <a:lnSpc>
                <a:spcPct val="90000"/>
              </a:lnSpc>
              <a:spcBef>
                <a:spcPts val="408"/>
              </a:spcBef>
              <a:buFont typeface="Arial" panose="020B0604020202020204" pitchFamily="34" charset="0"/>
              <a:buChar char="•"/>
            </a:pPr>
            <a:r>
              <a:rPr lang="fr-FR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Il existe trois catégories d'IA :</a:t>
            </a: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408"/>
              </a:spcBef>
              <a:buFont typeface="Arial" panose="020B0604020202020204" pitchFamily="34" charset="0"/>
              <a:buChar char="•"/>
            </a:pPr>
            <a:r>
              <a:rPr lang="fr-FR" sz="17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IA étroite </a:t>
            </a:r>
            <a:r>
              <a:rPr lang="fr-FR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: concentrée sur une tâche spécifique</a:t>
            </a: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408"/>
              </a:spcBef>
              <a:buFont typeface="Arial" panose="020B0604020202020204" pitchFamily="34" charset="0"/>
              <a:buChar char="•"/>
            </a:pPr>
            <a:r>
              <a:rPr lang="fr-FR" sz="17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IA étendue </a:t>
            </a:r>
            <a:r>
              <a:rPr lang="fr-FR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: soutien humain amélioré</a:t>
            </a: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408"/>
              </a:spcBef>
              <a:buFont typeface="Arial" panose="020B0604020202020204" pitchFamily="34" charset="0"/>
              <a:buChar char="•"/>
            </a:pPr>
            <a:r>
              <a:rPr lang="fr-FR" sz="17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IA générale </a:t>
            </a:r>
            <a:r>
              <a:rPr lang="fr-FR" sz="17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: intelligence polyvalente (actuellement théorique)</a:t>
            </a:r>
            <a:endParaRPr lang="en-US" sz="17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D13BEF7E-8B4E-99E0-8173-EC9A1CEF0F1E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13816" b="9089"/>
          <a:stretch/>
        </p:blipFill>
        <p:spPr>
          <a:xfrm>
            <a:off x="2642616" y="10"/>
            <a:ext cx="6501384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8319" y="1161288"/>
            <a:ext cx="3738509" cy="5897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dirty="0"/>
              <a:t>IA </a:t>
            </a:r>
            <a:r>
              <a:rPr lang="en-US" sz="3200" b="1" dirty="0" err="1"/>
              <a:t>étroite</a:t>
            </a:r>
            <a:r>
              <a:rPr lang="en-US" sz="3200" b="1" dirty="0"/>
              <a:t> (IA </a:t>
            </a:r>
            <a:r>
              <a:rPr lang="en-US" sz="3200" b="1" dirty="0" err="1"/>
              <a:t>faible</a:t>
            </a:r>
            <a:r>
              <a:rPr lang="en-US" sz="3200" b="1" dirty="0"/>
              <a:t>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47573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8319" y="2718054"/>
            <a:ext cx="3738510" cy="364617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118872" indent="0" algn="l" rtl="0" eaLnBrk="1" latinLnBrk="0" hangingPunct="1">
              <a:lnSpc>
                <a:spcPct val="90000"/>
              </a:lnSpc>
              <a:spcBef>
                <a:spcPts val="360"/>
              </a:spcBef>
              <a:buNone/>
            </a:pPr>
            <a:r>
              <a:rPr lang="fr-FR" sz="2000" b="1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Applications exemplaires </a:t>
            </a:r>
            <a:r>
              <a:rPr lang="fr-FR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:</a:t>
            </a:r>
          </a:p>
          <a:p>
            <a:pPr marL="118872" indent="0" algn="l" rtl="0" eaLnBrk="1" latinLnBrk="0" hangingPunct="1">
              <a:lnSpc>
                <a:spcPct val="90000"/>
              </a:lnSpc>
              <a:spcBef>
                <a:spcPts val="360"/>
              </a:spcBef>
              <a:buNone/>
            </a:pPr>
            <a:endParaRPr lang="fr-FR" sz="2000" dirty="0">
              <a:solidFill>
                <a:srgbClr val="000000"/>
              </a:solidFill>
              <a:effectLst/>
              <a:latin typeface="Calibri" panose="020F0502020204030204" pitchFamily="34" charset="0"/>
            </a:endParaRP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360"/>
              </a:spcBef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Assistants vocaux (Siri, Alexa, Google Assistant)</a:t>
            </a: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360"/>
              </a:spcBef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Suggestions personnalisées (Netflix, YouTube)</a:t>
            </a: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360"/>
              </a:spcBef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Identification faciale</a:t>
            </a: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360"/>
              </a:spcBef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Traduction automatique</a:t>
            </a:r>
          </a:p>
          <a:p>
            <a:pPr marL="742950" lvl="1" indent="-285750" algn="l" rtl="0" eaLnBrk="1" latinLnBrk="0" hangingPunct="1">
              <a:lnSpc>
                <a:spcPct val="90000"/>
              </a:lnSpc>
              <a:spcBef>
                <a:spcPts val="360"/>
              </a:spcBef>
              <a:buFont typeface="Arial" panose="020B0604020202020204" pitchFamily="34" charset="0"/>
              <a:buChar char="•"/>
            </a:pPr>
            <a:r>
              <a:rPr lang="fr-FR" sz="2000" dirty="0">
                <a:solidFill>
                  <a:srgbClr val="000000"/>
                </a:solidFill>
                <a:effectLst/>
                <a:latin typeface="Calibri" panose="020F0502020204030204" pitchFamily="34" charset="0"/>
              </a:rPr>
              <a:t>Voitures semi-autonomes</a:t>
            </a:r>
            <a:endParaRPr lang="en-US" sz="20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8086" y="0"/>
            <a:ext cx="5565913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0349" y="609600"/>
            <a:ext cx="3105011" cy="1330839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700" b="1" dirty="0"/>
              <a:t>IA </a:t>
            </a:r>
            <a:r>
              <a:rPr lang="en-US" sz="3700" b="1" dirty="0" err="1"/>
              <a:t>étendue</a:t>
            </a:r>
            <a:r>
              <a:rPr lang="en-US" sz="3700" b="1" dirty="0"/>
              <a:t> (IA </a:t>
            </a:r>
            <a:r>
              <a:rPr lang="en-US" sz="3700" b="1" dirty="0" err="1"/>
              <a:t>intermédiaire</a:t>
            </a:r>
            <a:r>
              <a:rPr lang="en-US" sz="3700" b="1" dirty="0"/>
              <a:t>)</a:t>
            </a:r>
          </a:p>
        </p:txBody>
      </p:sp>
      <p:pic>
        <p:nvPicPr>
          <p:cNvPr id="6" name="Espace réservé du contenu 5" descr="Une image contenant texte, capture d’écran, Appareils électroniques, cercle&#10;&#10;Le contenu généré par l’IA peut être incorrect.">
            <a:extLst>
              <a:ext uri="{FF2B5EF4-FFF2-40B4-BE49-F238E27FC236}">
                <a16:creationId xmlns:a16="http://schemas.microsoft.com/office/drawing/2014/main" id="{28C1CB88-6D49-E23F-148C-42BDE8F304B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5353" r="19169"/>
          <a:stretch/>
        </p:blipFill>
        <p:spPr>
          <a:xfrm>
            <a:off x="20" y="10"/>
            <a:ext cx="5176278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3629" y="2194102"/>
            <a:ext cx="3670735" cy="3908586"/>
          </a:xfrm>
        </p:spPr>
        <p:txBody>
          <a:bodyPr vert="horz" lIns="91440" tIns="45720" rIns="91440" bIns="45720" rtlCol="0">
            <a:normAutofit/>
          </a:bodyPr>
          <a:lstStyle/>
          <a:p>
            <a:pPr marL="114300" indent="0" defTabSz="914400">
              <a:lnSpc>
                <a:spcPct val="90000"/>
              </a:lnSpc>
              <a:buNone/>
            </a:pPr>
            <a:r>
              <a:rPr lang="en-US" sz="2000" b="1" dirty="0" err="1"/>
              <a:t>Exemples</a:t>
            </a:r>
            <a:r>
              <a:rPr lang="en-US" sz="2000" b="1" dirty="0"/>
              <a:t> </a:t>
            </a:r>
            <a:r>
              <a:rPr lang="en-US" sz="2000" b="1" dirty="0" err="1"/>
              <a:t>d’applications</a:t>
            </a:r>
            <a:r>
              <a:rPr lang="en-US" sz="2000" b="1" dirty="0"/>
              <a:t> </a:t>
            </a:r>
            <a:r>
              <a:rPr lang="en-US" sz="2000" dirty="0"/>
              <a:t>:</a:t>
            </a:r>
          </a:p>
          <a:p>
            <a:pPr marL="114300" indent="0" defTabSz="914400">
              <a:lnSpc>
                <a:spcPct val="90000"/>
              </a:lnSpc>
              <a:buNone/>
            </a:pP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Diagnostic </a:t>
            </a:r>
            <a:r>
              <a:rPr lang="en-US" sz="2000" dirty="0" err="1"/>
              <a:t>médical</a:t>
            </a:r>
            <a:r>
              <a:rPr lang="en-US" sz="2000" dirty="0"/>
              <a:t> </a:t>
            </a:r>
            <a:r>
              <a:rPr lang="en-US" sz="2000" dirty="0" err="1"/>
              <a:t>assisté</a:t>
            </a:r>
            <a:r>
              <a:rPr lang="en-US" sz="2000" dirty="0"/>
              <a:t> par IA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Détection</a:t>
            </a:r>
            <a:r>
              <a:rPr lang="en-US" sz="2000" dirty="0"/>
              <a:t> de </a:t>
            </a:r>
            <a:r>
              <a:rPr lang="en-US" sz="2000" dirty="0" err="1"/>
              <a:t>fraudes</a:t>
            </a:r>
            <a:r>
              <a:rPr lang="en-US" sz="2000" dirty="0"/>
              <a:t> </a:t>
            </a:r>
            <a:r>
              <a:rPr lang="en-US" sz="2000" dirty="0" err="1"/>
              <a:t>bancaires</a:t>
            </a: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Chatbots </a:t>
            </a:r>
            <a:r>
              <a:rPr lang="en-US" sz="2000" dirty="0" err="1"/>
              <a:t>avancés</a:t>
            </a: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Véhicules</a:t>
            </a:r>
            <a:r>
              <a:rPr lang="en-US" sz="2000" dirty="0"/>
              <a:t> </a:t>
            </a:r>
            <a:r>
              <a:rPr lang="en-US" sz="2000" dirty="0" err="1"/>
              <a:t>autonomes</a:t>
            </a:r>
            <a:r>
              <a:rPr lang="en-US" sz="2000" dirty="0"/>
              <a:t> </a:t>
            </a:r>
            <a:r>
              <a:rPr lang="en-US" sz="2000" dirty="0" err="1"/>
              <a:t>niveau</a:t>
            </a:r>
            <a:r>
              <a:rPr lang="en-US" sz="2000" dirty="0"/>
              <a:t> 4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0060" y="325369"/>
            <a:ext cx="3276451" cy="90079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dirty="0"/>
              <a:t>IA </a:t>
            </a:r>
            <a:r>
              <a:rPr lang="en-US" sz="3200" b="1" dirty="0" err="1"/>
              <a:t>générale</a:t>
            </a:r>
            <a:endParaRPr lang="en-US" sz="3200" b="1" dirty="0"/>
          </a:p>
        </p:txBody>
      </p:sp>
      <p:sp>
        <p:nvSpPr>
          <p:cNvPr id="24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0060" y="2586994"/>
            <a:ext cx="2606040" cy="18288"/>
          </a:xfrm>
          <a:custGeom>
            <a:avLst/>
            <a:gdLst>
              <a:gd name="connsiteX0" fmla="*/ 0 w 2606040"/>
              <a:gd name="connsiteY0" fmla="*/ 0 h 18288"/>
              <a:gd name="connsiteX1" fmla="*/ 625450 w 2606040"/>
              <a:gd name="connsiteY1" fmla="*/ 0 h 18288"/>
              <a:gd name="connsiteX2" fmla="*/ 1224839 w 2606040"/>
              <a:gd name="connsiteY2" fmla="*/ 0 h 18288"/>
              <a:gd name="connsiteX3" fmla="*/ 1824228 w 2606040"/>
              <a:gd name="connsiteY3" fmla="*/ 0 h 18288"/>
              <a:gd name="connsiteX4" fmla="*/ 2606040 w 2606040"/>
              <a:gd name="connsiteY4" fmla="*/ 0 h 18288"/>
              <a:gd name="connsiteX5" fmla="*/ 2606040 w 2606040"/>
              <a:gd name="connsiteY5" fmla="*/ 18288 h 18288"/>
              <a:gd name="connsiteX6" fmla="*/ 1902409 w 2606040"/>
              <a:gd name="connsiteY6" fmla="*/ 18288 h 18288"/>
              <a:gd name="connsiteX7" fmla="*/ 1276960 w 2606040"/>
              <a:gd name="connsiteY7" fmla="*/ 18288 h 18288"/>
              <a:gd name="connsiteX8" fmla="*/ 677570 w 2606040"/>
              <a:gd name="connsiteY8" fmla="*/ 18288 h 18288"/>
              <a:gd name="connsiteX9" fmla="*/ 0 w 2606040"/>
              <a:gd name="connsiteY9" fmla="*/ 18288 h 18288"/>
              <a:gd name="connsiteX10" fmla="*/ 0 w 2606040"/>
              <a:gd name="connsiteY10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06040" h="18288" fill="none" extrusionOk="0">
                <a:moveTo>
                  <a:pt x="0" y="0"/>
                </a:moveTo>
                <a:cubicBezTo>
                  <a:pt x="266776" y="-600"/>
                  <a:pt x="322756" y="3201"/>
                  <a:pt x="625450" y="0"/>
                </a:cubicBezTo>
                <a:cubicBezTo>
                  <a:pt x="928144" y="-3201"/>
                  <a:pt x="968141" y="9269"/>
                  <a:pt x="1224839" y="0"/>
                </a:cubicBezTo>
                <a:cubicBezTo>
                  <a:pt x="1481537" y="-9269"/>
                  <a:pt x="1569059" y="21947"/>
                  <a:pt x="1824228" y="0"/>
                </a:cubicBezTo>
                <a:cubicBezTo>
                  <a:pt x="2079397" y="-21947"/>
                  <a:pt x="2326053" y="-10194"/>
                  <a:pt x="2606040" y="0"/>
                </a:cubicBezTo>
                <a:cubicBezTo>
                  <a:pt x="2605462" y="4771"/>
                  <a:pt x="2606793" y="12323"/>
                  <a:pt x="2606040" y="18288"/>
                </a:cubicBezTo>
                <a:cubicBezTo>
                  <a:pt x="2256758" y="31410"/>
                  <a:pt x="2173673" y="-12878"/>
                  <a:pt x="1902409" y="18288"/>
                </a:cubicBezTo>
                <a:cubicBezTo>
                  <a:pt x="1631145" y="49454"/>
                  <a:pt x="1461378" y="5466"/>
                  <a:pt x="1276960" y="18288"/>
                </a:cubicBezTo>
                <a:cubicBezTo>
                  <a:pt x="1092542" y="31110"/>
                  <a:pt x="890442" y="13213"/>
                  <a:pt x="677570" y="18288"/>
                </a:cubicBezTo>
                <a:cubicBezTo>
                  <a:pt x="464698" y="23364"/>
                  <a:pt x="187648" y="35837"/>
                  <a:pt x="0" y="18288"/>
                </a:cubicBezTo>
                <a:cubicBezTo>
                  <a:pt x="841" y="12879"/>
                  <a:pt x="-726" y="3977"/>
                  <a:pt x="0" y="0"/>
                </a:cubicBezTo>
                <a:close/>
              </a:path>
              <a:path w="2606040" h="18288" stroke="0" extrusionOk="0">
                <a:moveTo>
                  <a:pt x="0" y="0"/>
                </a:moveTo>
                <a:cubicBezTo>
                  <a:pt x="197231" y="3803"/>
                  <a:pt x="358914" y="-9291"/>
                  <a:pt x="599389" y="0"/>
                </a:cubicBezTo>
                <a:cubicBezTo>
                  <a:pt x="839864" y="9291"/>
                  <a:pt x="979371" y="8509"/>
                  <a:pt x="1303020" y="0"/>
                </a:cubicBezTo>
                <a:cubicBezTo>
                  <a:pt x="1626669" y="-8509"/>
                  <a:pt x="1726300" y="7440"/>
                  <a:pt x="1876349" y="0"/>
                </a:cubicBezTo>
                <a:cubicBezTo>
                  <a:pt x="2026398" y="-7440"/>
                  <a:pt x="2430712" y="17957"/>
                  <a:pt x="2606040" y="0"/>
                </a:cubicBezTo>
                <a:cubicBezTo>
                  <a:pt x="2605426" y="8857"/>
                  <a:pt x="2606544" y="13619"/>
                  <a:pt x="2606040" y="18288"/>
                </a:cubicBezTo>
                <a:cubicBezTo>
                  <a:pt x="2393024" y="2241"/>
                  <a:pt x="2191161" y="39259"/>
                  <a:pt x="1980590" y="18288"/>
                </a:cubicBezTo>
                <a:cubicBezTo>
                  <a:pt x="1770019" y="-2683"/>
                  <a:pt x="1476440" y="36114"/>
                  <a:pt x="1276960" y="18288"/>
                </a:cubicBezTo>
                <a:cubicBezTo>
                  <a:pt x="1077480" y="463"/>
                  <a:pt x="880988" y="42125"/>
                  <a:pt x="651510" y="18288"/>
                </a:cubicBezTo>
                <a:cubicBezTo>
                  <a:pt x="422032" y="-5549"/>
                  <a:pt x="130744" y="-1947"/>
                  <a:pt x="0" y="18288"/>
                </a:cubicBezTo>
                <a:cubicBezTo>
                  <a:pt x="-487" y="10816"/>
                  <a:pt x="-839" y="6058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1257" y="2872899"/>
            <a:ext cx="3722519" cy="3320668"/>
          </a:xfrm>
        </p:spPr>
        <p:txBody>
          <a:bodyPr vert="horz" lIns="91440" tIns="45720" rIns="91440" bIns="45720" rtlCol="0">
            <a:normAutofit lnSpcReduction="10000"/>
          </a:bodyPr>
          <a:lstStyle/>
          <a:p>
            <a:pPr marL="114300" indent="0" defTabSz="914400">
              <a:lnSpc>
                <a:spcPct val="90000"/>
              </a:lnSpc>
              <a:buNone/>
            </a:pPr>
            <a:r>
              <a:rPr lang="en-US" sz="2000" dirty="0"/>
              <a:t>Encore </a:t>
            </a:r>
            <a:r>
              <a:rPr lang="en-US" sz="2000" dirty="0" err="1"/>
              <a:t>théorique</a:t>
            </a:r>
            <a:r>
              <a:rPr lang="en-US" sz="2000" dirty="0"/>
              <a:t> </a:t>
            </a:r>
            <a:r>
              <a:rPr lang="en-US" sz="2000" dirty="0" err="1"/>
              <a:t>mais</a:t>
            </a:r>
            <a:r>
              <a:rPr lang="en-US" sz="2000" dirty="0"/>
              <a:t> </a:t>
            </a:r>
            <a:r>
              <a:rPr lang="en-US" sz="2000" dirty="0" err="1"/>
              <a:t>pourrait</a:t>
            </a:r>
            <a:r>
              <a:rPr lang="en-US" sz="2000" dirty="0"/>
              <a:t> </a:t>
            </a:r>
            <a:r>
              <a:rPr lang="en-US" sz="2000" dirty="0" err="1"/>
              <a:t>révolutionner</a:t>
            </a:r>
            <a:r>
              <a:rPr lang="en-US" sz="2000" dirty="0"/>
              <a:t> le monde :</a:t>
            </a:r>
          </a:p>
          <a:p>
            <a:pPr marL="114300" indent="0" defTabSz="914400">
              <a:lnSpc>
                <a:spcPct val="90000"/>
              </a:lnSpc>
              <a:buNone/>
            </a:pP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Apprentissage</a:t>
            </a:r>
            <a:r>
              <a:rPr lang="en-US" sz="2000" dirty="0"/>
              <a:t> </a:t>
            </a:r>
            <a:r>
              <a:rPr lang="en-US" sz="2000" dirty="0" err="1"/>
              <a:t>autonome</a:t>
            </a: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Compréhension</a:t>
            </a:r>
            <a:r>
              <a:rPr lang="en-US" sz="2000" dirty="0"/>
              <a:t> </a:t>
            </a:r>
            <a:r>
              <a:rPr lang="en-US" sz="2000" dirty="0" err="1"/>
              <a:t>contextuelle</a:t>
            </a: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Créativité</a:t>
            </a:r>
            <a:r>
              <a:rPr lang="en-US" sz="2000" dirty="0"/>
              <a:t> et </a:t>
            </a:r>
            <a:r>
              <a:rPr lang="en-US" sz="2000" dirty="0" err="1"/>
              <a:t>raisonnement</a:t>
            </a:r>
            <a:r>
              <a:rPr lang="en-US" sz="2000" dirty="0"/>
              <a:t> </a:t>
            </a:r>
            <a:r>
              <a:rPr lang="en-US" sz="2000" dirty="0" err="1"/>
              <a:t>avancé</a:t>
            </a:r>
            <a:endParaRPr lang="en-US" sz="2000" dirty="0"/>
          </a:p>
          <a:p>
            <a:pPr marL="114300" indent="0" defTabSz="914400">
              <a:lnSpc>
                <a:spcPct val="90000"/>
              </a:lnSpc>
              <a:buNone/>
            </a:pPr>
            <a:endParaRPr lang="en-US" sz="2000" dirty="0"/>
          </a:p>
          <a:p>
            <a:pPr marL="114300" indent="0" defTabSz="914400">
              <a:lnSpc>
                <a:spcPct val="90000"/>
              </a:lnSpc>
              <a:buNone/>
            </a:pPr>
            <a:r>
              <a:rPr lang="en-US" sz="2000" dirty="0"/>
              <a:t>Applications futures : </a:t>
            </a:r>
            <a:r>
              <a:rPr lang="en-US" sz="2000" dirty="0" err="1"/>
              <a:t>médecine</a:t>
            </a:r>
            <a:r>
              <a:rPr lang="en-US" sz="2000" dirty="0"/>
              <a:t>, </a:t>
            </a:r>
            <a:r>
              <a:rPr lang="en-US" sz="2000" dirty="0" err="1"/>
              <a:t>robotique</a:t>
            </a:r>
            <a:r>
              <a:rPr lang="en-US" sz="2000" dirty="0"/>
              <a:t> </a:t>
            </a:r>
            <a:r>
              <a:rPr lang="en-US" sz="2000" dirty="0" err="1"/>
              <a:t>avancée</a:t>
            </a:r>
            <a:r>
              <a:rPr lang="en-US" sz="2000" dirty="0"/>
              <a:t>, recherche </a:t>
            </a:r>
            <a:r>
              <a:rPr lang="en-US" sz="2000" dirty="0" err="1"/>
              <a:t>scientifique</a:t>
            </a:r>
            <a:endParaRPr lang="en-US" sz="2000" dirty="0"/>
          </a:p>
        </p:txBody>
      </p:sp>
      <p:pic>
        <p:nvPicPr>
          <p:cNvPr id="6" name="Espace réservé du contenu 5" descr="Une image contenant feu d’artifice, éclairage, léger, nuit&#10;&#10;Le contenu généré par l’IA peut être incorrect.">
            <a:extLst>
              <a:ext uri="{FF2B5EF4-FFF2-40B4-BE49-F238E27FC236}">
                <a16:creationId xmlns:a16="http://schemas.microsoft.com/office/drawing/2014/main" id="{5FFB90BF-4AED-27C1-2642-4369B73E6CB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l="5478" r="19294"/>
          <a:stretch/>
        </p:blipFill>
        <p:spPr>
          <a:xfrm>
            <a:off x="3983776" y="10"/>
            <a:ext cx="5159081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86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E99F3641-D75F-77F0-3CCB-18AA2F43918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2" b="5438"/>
          <a:stretch/>
        </p:blipFill>
        <p:spPr>
          <a:xfrm>
            <a:off x="1891767" y="10"/>
            <a:ext cx="7252231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542696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650" y="365125"/>
            <a:ext cx="2866641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dirty="0" err="1"/>
              <a:t>Méthodes</a:t>
            </a:r>
            <a:r>
              <a:rPr lang="en-US" sz="3200" b="1" dirty="0"/>
              <a:t> </a:t>
            </a:r>
            <a:r>
              <a:rPr lang="en-US" sz="3200" b="1" dirty="0" err="1"/>
              <a:t>d’apprentissage</a:t>
            </a:r>
            <a:r>
              <a:rPr lang="en-US" sz="3200" b="1" dirty="0"/>
              <a:t> </a:t>
            </a:r>
            <a:r>
              <a:rPr lang="en-US" sz="3200" b="1" dirty="0" err="1"/>
              <a:t>automatique</a:t>
            </a:r>
            <a:endParaRPr lang="en-US" sz="3200" b="1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2265037"/>
            <a:ext cx="3790950" cy="3911926"/>
          </a:xfrm>
        </p:spPr>
        <p:txBody>
          <a:bodyPr vert="horz" lIns="91440" tIns="45720" rIns="91440" bIns="45720" rtlCol="0">
            <a:noAutofit/>
          </a:bodyPr>
          <a:lstStyle/>
          <a:p>
            <a:pPr marL="0" indent="0" defTabSz="914400">
              <a:lnSpc>
                <a:spcPct val="90000"/>
              </a:lnSpc>
              <a:buNone/>
            </a:pPr>
            <a:r>
              <a:rPr lang="en-US" sz="2000" dirty="0"/>
              <a:t>Trois types :</a:t>
            </a:r>
          </a:p>
          <a:p>
            <a:pPr marL="0" indent="0" defTabSz="914400">
              <a:lnSpc>
                <a:spcPct val="90000"/>
              </a:lnSpc>
              <a:buNone/>
            </a:pP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/>
              <a:t>Apprentissage</a:t>
            </a:r>
            <a:r>
              <a:rPr lang="en-US" sz="2000" b="1" dirty="0"/>
              <a:t> </a:t>
            </a:r>
            <a:r>
              <a:rPr lang="en-US" sz="2000" b="1" dirty="0" err="1"/>
              <a:t>supervisé</a:t>
            </a:r>
            <a:r>
              <a:rPr lang="en-US" sz="2000" b="1" dirty="0"/>
              <a:t> </a:t>
            </a:r>
            <a:r>
              <a:rPr lang="en-US" sz="2000" dirty="0"/>
              <a:t>: </a:t>
            </a:r>
            <a:r>
              <a:rPr lang="en-US" sz="2000" dirty="0" err="1"/>
              <a:t>prédictions</a:t>
            </a:r>
            <a:r>
              <a:rPr lang="en-US" sz="2000" dirty="0"/>
              <a:t> </a:t>
            </a:r>
            <a:r>
              <a:rPr lang="en-US" sz="2000" dirty="0" err="1"/>
              <a:t>basées</a:t>
            </a:r>
            <a:r>
              <a:rPr lang="en-US" sz="2000" dirty="0"/>
              <a:t> sur des </a:t>
            </a:r>
            <a:r>
              <a:rPr lang="en-US" sz="2000" dirty="0" err="1"/>
              <a:t>exemples</a:t>
            </a:r>
            <a:r>
              <a:rPr lang="en-US" sz="2000" dirty="0"/>
              <a:t> </a:t>
            </a:r>
            <a:r>
              <a:rPr lang="en-US" sz="2000" dirty="0" err="1"/>
              <a:t>étiquetés</a:t>
            </a: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 </a:t>
            </a:r>
            <a:r>
              <a:rPr lang="en-US" sz="2000" b="1" dirty="0" err="1"/>
              <a:t>Apprentissage</a:t>
            </a:r>
            <a:r>
              <a:rPr lang="en-US" sz="2000" b="1" dirty="0"/>
              <a:t> non </a:t>
            </a:r>
            <a:r>
              <a:rPr lang="en-US" sz="2000" b="1" dirty="0" err="1"/>
              <a:t>supervisé</a:t>
            </a:r>
            <a:r>
              <a:rPr lang="en-US" sz="2000" b="1" dirty="0"/>
              <a:t> </a:t>
            </a:r>
            <a:r>
              <a:rPr lang="en-US" sz="2000" dirty="0"/>
              <a:t>: identification de patterns dans des données non </a:t>
            </a:r>
            <a:r>
              <a:rPr lang="en-US" sz="2000" dirty="0" err="1"/>
              <a:t>étiquetées</a:t>
            </a: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b="1" dirty="0" err="1"/>
              <a:t>Apprentissage</a:t>
            </a:r>
            <a:r>
              <a:rPr lang="en-US" sz="2000" b="1" dirty="0"/>
              <a:t> par </a:t>
            </a:r>
            <a:r>
              <a:rPr lang="en-US" sz="2000" b="1" dirty="0" err="1"/>
              <a:t>renforcement</a:t>
            </a:r>
            <a:r>
              <a:rPr lang="en-US" sz="2000" b="1" dirty="0"/>
              <a:t> </a:t>
            </a:r>
            <a:r>
              <a:rPr lang="en-US" sz="2000" dirty="0"/>
              <a:t>: </a:t>
            </a:r>
            <a:r>
              <a:rPr lang="en-US" sz="2000" dirty="0" err="1"/>
              <a:t>apprentissage</a:t>
            </a:r>
            <a:r>
              <a:rPr lang="en-US" sz="2000" dirty="0"/>
              <a:t> par </a:t>
            </a:r>
            <a:r>
              <a:rPr lang="en-US" sz="2000" dirty="0" err="1"/>
              <a:t>essais</a:t>
            </a:r>
            <a:r>
              <a:rPr lang="en-US" sz="2000" dirty="0"/>
              <a:t> et </a:t>
            </a:r>
            <a:r>
              <a:rPr lang="en-US" sz="2000" dirty="0" err="1"/>
              <a:t>erreurs</a:t>
            </a:r>
            <a:endParaRPr lang="en-US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A318F8CD-AB27-56B1-3444-3779F2EFD2B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5436" r="3" b="3"/>
          <a:stretch/>
        </p:blipFill>
        <p:spPr>
          <a:xfrm>
            <a:off x="20" y="10"/>
            <a:ext cx="7252212" cy="685799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365125"/>
            <a:ext cx="2866642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dirty="0" err="1"/>
              <a:t>Exemple</a:t>
            </a:r>
            <a:r>
              <a:rPr lang="en-US" sz="3200" b="1" dirty="0"/>
              <a:t> </a:t>
            </a:r>
            <a:r>
              <a:rPr lang="en-US" sz="3200" b="1" dirty="0" err="1"/>
              <a:t>d’Apprentissage</a:t>
            </a:r>
            <a:r>
              <a:rPr lang="en-US" sz="3200" b="1" dirty="0"/>
              <a:t> </a:t>
            </a:r>
            <a:r>
              <a:rPr lang="en-US" sz="3200" b="1" dirty="0" err="1"/>
              <a:t>Supervisé</a:t>
            </a:r>
            <a:endParaRPr lang="en-US" sz="3200" b="1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5BC50889-9246-3775-268C-9AEE8731FC0E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1316358235"/>
              </p:ext>
            </p:extLst>
          </p:nvPr>
        </p:nvGraphicFramePr>
        <p:xfrm>
          <a:off x="5648707" y="2434201"/>
          <a:ext cx="2866642" cy="374276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1C3B2951-701B-440A-5362-20250D6FE3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r="3" b="5438"/>
          <a:stretch/>
        </p:blipFill>
        <p:spPr>
          <a:xfrm>
            <a:off x="20" y="10"/>
            <a:ext cx="7252212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843764" y="0"/>
            <a:ext cx="530023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648707" y="365125"/>
            <a:ext cx="2866642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/>
              <a:t>Exemple d’Apprentissage Non Supervisé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648706" y="2208986"/>
            <a:ext cx="3125179" cy="3911926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defTabSz="914400">
              <a:lnSpc>
                <a:spcPct val="90000"/>
              </a:lnSpc>
              <a:buNone/>
            </a:pPr>
            <a:r>
              <a:rPr lang="en-US" sz="2000" dirty="0"/>
              <a:t>Segmentation de clients dans le marketing :</a:t>
            </a: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2000" dirty="0"/>
              <a:t>1/ </a:t>
            </a:r>
            <a:r>
              <a:rPr lang="en-US" sz="2000" dirty="0" err="1"/>
              <a:t>L’algorithme</a:t>
            </a:r>
            <a:r>
              <a:rPr lang="en-US" sz="2000" dirty="0"/>
              <a:t> </a:t>
            </a:r>
            <a:r>
              <a:rPr lang="en-US" sz="2000" dirty="0" err="1"/>
              <a:t>analyse</a:t>
            </a:r>
            <a:r>
              <a:rPr lang="en-US" sz="2000" dirty="0"/>
              <a:t> les </a:t>
            </a:r>
            <a:r>
              <a:rPr lang="en-US" sz="2000" dirty="0" err="1"/>
              <a:t>comportements</a:t>
            </a:r>
            <a:r>
              <a:rPr lang="en-US" sz="2000" dirty="0"/>
              <a:t> </a:t>
            </a:r>
            <a:r>
              <a:rPr lang="en-US" sz="2000" dirty="0" err="1"/>
              <a:t>d’achat</a:t>
            </a:r>
            <a:r>
              <a:rPr lang="en-US" sz="2000" dirty="0"/>
              <a:t> sans </a:t>
            </a:r>
            <a:r>
              <a:rPr lang="en-US" sz="2000" dirty="0" err="1"/>
              <a:t>étiquettes</a:t>
            </a:r>
            <a:r>
              <a:rPr lang="en-US" sz="2000" dirty="0"/>
              <a:t> </a:t>
            </a:r>
            <a:r>
              <a:rPr lang="en-US" sz="2000" dirty="0" err="1"/>
              <a:t>préalables</a:t>
            </a:r>
            <a:r>
              <a:rPr lang="en-US" sz="2000" dirty="0"/>
              <a:t>.</a:t>
            </a:r>
          </a:p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0" indent="0" defTabSz="914400">
              <a:lnSpc>
                <a:spcPct val="90000"/>
              </a:lnSpc>
              <a:buNone/>
            </a:pPr>
            <a:r>
              <a:rPr lang="en-US" sz="2000" dirty="0"/>
              <a:t>2/ Il </a:t>
            </a:r>
            <a:r>
              <a:rPr lang="en-US" sz="2000" b="1" dirty="0" err="1"/>
              <a:t>regroupe</a:t>
            </a:r>
            <a:r>
              <a:rPr lang="en-US" sz="2000" b="1" dirty="0"/>
              <a:t> </a:t>
            </a:r>
            <a:r>
              <a:rPr lang="en-US" sz="2000" b="1" dirty="0" err="1"/>
              <a:t>automatiquement</a:t>
            </a:r>
            <a:r>
              <a:rPr lang="en-US" sz="2000" b="1" dirty="0"/>
              <a:t> les clients </a:t>
            </a:r>
            <a:r>
              <a:rPr lang="en-US" sz="2000" b="1" dirty="0" err="1"/>
              <a:t>en</a:t>
            </a:r>
            <a:r>
              <a:rPr lang="en-US" sz="2000" b="1" dirty="0"/>
              <a:t> segments </a:t>
            </a:r>
            <a:r>
              <a:rPr lang="en-US" sz="2000" dirty="0"/>
              <a:t>(ex. </a:t>
            </a:r>
            <a:r>
              <a:rPr lang="en-US" sz="2000" dirty="0" err="1"/>
              <a:t>acheteurs</a:t>
            </a:r>
            <a:r>
              <a:rPr lang="en-US" sz="2000" dirty="0"/>
              <a:t> </a:t>
            </a:r>
            <a:r>
              <a:rPr lang="en-US" sz="2000" dirty="0" err="1"/>
              <a:t>fréquents</a:t>
            </a:r>
            <a:r>
              <a:rPr lang="en-US" sz="2000" dirty="0"/>
              <a:t>, </a:t>
            </a:r>
            <a:r>
              <a:rPr lang="en-US" sz="2000" dirty="0" err="1"/>
              <a:t>occasionnels</a:t>
            </a:r>
            <a:r>
              <a:rPr lang="en-US" sz="2000" dirty="0"/>
              <a:t>, nouveaux clients).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8EA2DB4-C5A2-5B01-4ED4-936EA6B11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Espace réservé du contenu 5">
            <a:extLst>
              <a:ext uri="{FF2B5EF4-FFF2-40B4-BE49-F238E27FC236}">
                <a16:creationId xmlns:a16="http://schemas.microsoft.com/office/drawing/2014/main" id="{3FAC9837-3588-6A19-9CA6-35A1070B38F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rcRect t="72" r="13816" b="9017"/>
          <a:stretch/>
        </p:blipFill>
        <p:spPr>
          <a:xfrm>
            <a:off x="2642615" y="0"/>
            <a:ext cx="6501384" cy="685799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731745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2311BFF-D6F5-BFE3-431C-EBB2859A6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8319" y="1161288"/>
            <a:ext cx="3792937" cy="1124712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 defTabSz="914400">
              <a:lnSpc>
                <a:spcPct val="90000"/>
              </a:lnSpc>
            </a:pPr>
            <a:r>
              <a:rPr lang="en-US" sz="3200" b="1" dirty="0" err="1"/>
              <a:t>Exemple</a:t>
            </a:r>
            <a:r>
              <a:rPr lang="en-US" sz="3200" b="1" dirty="0"/>
              <a:t> </a:t>
            </a:r>
            <a:r>
              <a:rPr lang="en-US" sz="3200" b="1" dirty="0" err="1"/>
              <a:t>d’Apprentissage</a:t>
            </a:r>
            <a:r>
              <a:rPr lang="en-US" sz="3200" b="1" dirty="0"/>
              <a:t> par </a:t>
            </a:r>
            <a:r>
              <a:rPr lang="en-US" sz="3200" b="1" dirty="0" err="1"/>
              <a:t>renforcement</a:t>
            </a:r>
            <a:endParaRPr lang="en-US" sz="3200" b="1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87775" y="674370"/>
            <a:ext cx="73152" cy="41148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1183" y="2443480"/>
            <a:ext cx="2475738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32A017-EBEB-20F5-5381-A01FC53D73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78319" y="2718054"/>
            <a:ext cx="3488137" cy="3207258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15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Dans les jeux </a:t>
            </a:r>
            <a:r>
              <a:rPr lang="en-US" sz="2000" dirty="0" err="1"/>
              <a:t>vidéos</a:t>
            </a:r>
            <a:r>
              <a:rPr lang="en-US" sz="2000" dirty="0"/>
              <a:t>, </a:t>
            </a:r>
            <a:r>
              <a:rPr lang="en-US" sz="2000" dirty="0" err="1"/>
              <a:t>système</a:t>
            </a:r>
            <a:r>
              <a:rPr lang="en-US" sz="2000" dirty="0"/>
              <a:t> de bonus / malus </a:t>
            </a:r>
            <a:r>
              <a:rPr lang="en-US" sz="2000" dirty="0" err="1"/>
              <a:t>quand</a:t>
            </a:r>
            <a:r>
              <a:rPr lang="en-US" sz="2000" dirty="0"/>
              <a:t> </a:t>
            </a:r>
            <a:r>
              <a:rPr lang="en-US" sz="2000" dirty="0" err="1"/>
              <a:t>l’IA</a:t>
            </a:r>
            <a:r>
              <a:rPr lang="en-US" sz="2000" dirty="0"/>
              <a:t> fait </a:t>
            </a:r>
            <a:r>
              <a:rPr lang="en-US" sz="2000" dirty="0" err="1"/>
              <a:t>une</a:t>
            </a:r>
            <a:r>
              <a:rPr lang="en-US" sz="2000" dirty="0"/>
              <a:t> action.</a:t>
            </a:r>
          </a:p>
          <a:p>
            <a:pPr marL="114300" indent="0" defTabSz="914400">
              <a:lnSpc>
                <a:spcPct val="90000"/>
              </a:lnSpc>
              <a:buNone/>
            </a:pP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Pilotage </a:t>
            </a:r>
            <a:r>
              <a:rPr lang="en-US" sz="2000" dirty="0" err="1"/>
              <a:t>automatique</a:t>
            </a:r>
            <a:r>
              <a:rPr lang="en-US" sz="2000" dirty="0"/>
              <a:t> de </a:t>
            </a:r>
            <a:r>
              <a:rPr lang="en-US" sz="2000" dirty="0" err="1"/>
              <a:t>véhicules</a:t>
            </a:r>
            <a:r>
              <a:rPr lang="en-US" sz="2000" dirty="0"/>
              <a:t>.</a:t>
            </a:r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endParaRPr lang="en-US" sz="2000" dirty="0"/>
          </a:p>
          <a:p>
            <a:pPr indent="-228600" defTabSz="914400">
              <a:lnSpc>
                <a:spcPct val="90000"/>
              </a:lnSpc>
              <a:buFont typeface="Arial" panose="020B0604020202020204" pitchFamily="34" charset="0"/>
              <a:buChar char="•"/>
            </a:pPr>
            <a:r>
              <a:rPr lang="en-US" sz="2000" dirty="0" err="1"/>
              <a:t>Trouver</a:t>
            </a:r>
            <a:r>
              <a:rPr lang="en-US" sz="2000" dirty="0"/>
              <a:t> le chemin de sortie dans un </a:t>
            </a:r>
            <a:r>
              <a:rPr lang="en-US" sz="2000" dirty="0" err="1"/>
              <a:t>labyrinthe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1109688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</TotalTime>
  <Words>399</Words>
  <Application>Microsoft Office PowerPoint</Application>
  <PresentationFormat>Affichage à l'écran (4:3)</PresentationFormat>
  <Paragraphs>71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2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Introduction à l'Intelligence Artificielle</vt:lpstr>
      <vt:lpstr>Qu’est-ce que l’IA ?</vt:lpstr>
      <vt:lpstr>IA étroite (IA faible)</vt:lpstr>
      <vt:lpstr>IA étendue (IA intermédiaire)</vt:lpstr>
      <vt:lpstr>IA générale</vt:lpstr>
      <vt:lpstr>Méthodes d’apprentissage automatique</vt:lpstr>
      <vt:lpstr>Exemple d’Apprentissage Supervisé</vt:lpstr>
      <vt:lpstr>Exemple d’Apprentissage Non Supervisé</vt:lpstr>
      <vt:lpstr>Exemple d’Apprentissage par renforcement</vt:lpstr>
      <vt:lpstr>Machine Learning et Deep Learning</vt:lpstr>
      <vt:lpstr>IA Générative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laurent mayer</cp:lastModifiedBy>
  <cp:revision>7</cp:revision>
  <dcterms:created xsi:type="dcterms:W3CDTF">2013-01-27T09:14:16Z</dcterms:created>
  <dcterms:modified xsi:type="dcterms:W3CDTF">2025-03-19T19:37:48Z</dcterms:modified>
  <cp:category/>
</cp:coreProperties>
</file>

<file path=docProps/thumbnail.jpeg>
</file>